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5" r:id="rId8"/>
    <p:sldId id="260"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5" r:id="rId37"/>
    <p:sldId id="294" r:id="rId38"/>
    <p:sldId id="296" r:id="rId39"/>
    <p:sldId id="297"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1" d="100"/>
          <a:sy n="101" d="100"/>
        </p:scale>
        <p:origin x="138"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109836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217898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14795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389308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37547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4829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221985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178163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144438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216643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E8D688-F77D-4FDF-9B19-CF0173CF35A4}" type="datetimeFigureOut">
              <a:rPr lang="en-GB" smtClean="0"/>
              <a:t>21/08/2016 Sunday</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70830C-C1E1-42E1-8DCF-F7167683981A}" type="slidenum">
              <a:rPr lang="en-GB" smtClean="0"/>
              <a:t>‹#›</a:t>
            </a:fld>
            <a:endParaRPr lang="en-GB"/>
          </a:p>
        </p:txBody>
      </p:sp>
    </p:spTree>
    <p:extLst>
      <p:ext uri="{BB962C8B-B14F-4D97-AF65-F5344CB8AC3E}">
        <p14:creationId xmlns:p14="http://schemas.microsoft.com/office/powerpoint/2010/main" val="300127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8D688-F77D-4FDF-9B19-CF0173CF35A4}" type="datetimeFigureOut">
              <a:rPr lang="en-GB" smtClean="0"/>
              <a:t>21/08/2016 Sunday</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0830C-C1E1-42E1-8DCF-F7167683981A}" type="slidenum">
              <a:rPr lang="en-GB" smtClean="0"/>
              <a:t>‹#›</a:t>
            </a:fld>
            <a:endParaRPr lang="en-GB"/>
          </a:p>
        </p:txBody>
      </p:sp>
    </p:spTree>
    <p:extLst>
      <p:ext uri="{BB962C8B-B14F-4D97-AF65-F5344CB8AC3E}">
        <p14:creationId xmlns:p14="http://schemas.microsoft.com/office/powerpoint/2010/main" val="3883417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1116012"/>
          </a:xfrm>
        </p:spPr>
        <p:txBody>
          <a:bodyPr/>
          <a:lstStyle/>
          <a:p>
            <a:r>
              <a:rPr lang="en-GB"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1276350"/>
            <a:ext cx="9144000" cy="666750"/>
          </a:xfrm>
        </p:spPr>
        <p:txBody>
          <a:bodyPr anchor="ctr">
            <a:normAutofit/>
          </a:bodyPr>
          <a:lstStyle/>
          <a:p>
            <a:r>
              <a:rPr lang="en-GB" sz="36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Tree>
    <p:extLst>
      <p:ext uri="{BB962C8B-B14F-4D97-AF65-F5344CB8AC3E}">
        <p14:creationId xmlns:p14="http://schemas.microsoft.com/office/powerpoint/2010/main" val="13267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646331"/>
          </a:xfrm>
          <a:prstGeom prst="rect">
            <a:avLst/>
          </a:prstGeom>
          <a:noFill/>
        </p:spPr>
        <p:txBody>
          <a:bodyPr wrap="square" rtlCol="0">
            <a:spAutoFit/>
          </a:bodyPr>
          <a:lstStyle/>
          <a:p>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The Context of the King</a:t>
            </a:r>
          </a:p>
        </p:txBody>
      </p:sp>
      <p:sp>
        <p:nvSpPr>
          <p:cNvPr id="6" name="TextBox 5"/>
          <p:cNvSpPr txBox="1"/>
          <p:nvPr/>
        </p:nvSpPr>
        <p:spPr>
          <a:xfrm>
            <a:off x="1639019" y="1957546"/>
            <a:ext cx="9411419" cy="1569660"/>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Ahaz - wheeling and dealing</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Judgment</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Man’s refusal doesn’t stop God’s action</a:t>
            </a:r>
          </a:p>
        </p:txBody>
      </p:sp>
      <p:sp>
        <p:nvSpPr>
          <p:cNvPr id="7" name="TextBox 6"/>
          <p:cNvSpPr txBox="1"/>
          <p:nvPr/>
        </p:nvSpPr>
        <p:spPr>
          <a:xfrm>
            <a:off x="1639019" y="3614468"/>
            <a:ext cx="9428672" cy="2523768"/>
          </a:xfrm>
          <a:prstGeom prst="rect">
            <a:avLst/>
          </a:prstGeom>
          <a:noFill/>
        </p:spPr>
        <p:txBody>
          <a:bodyPr wrap="square" rtlCol="0">
            <a:spAutoFit/>
          </a:bodyPr>
          <a:lstStyle/>
          <a:p>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 virgin will conceive and will give birth to a son and will call him Immanuel” </a:t>
            </a:r>
            <a:r>
              <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rPr>
              <a:t>(7:14). </a:t>
            </a:r>
          </a:p>
          <a:p>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He will be called “Wonderful Counsellor, Mighty God, Everlasting Father, Prince of Peace” </a:t>
            </a:r>
            <a:r>
              <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rPr>
              <a:t>(9:6) </a:t>
            </a:r>
          </a:p>
          <a:p>
            <a:endPar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111622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646331"/>
          </a:xfrm>
          <a:prstGeom prst="rect">
            <a:avLst/>
          </a:prstGeom>
          <a:noFill/>
        </p:spPr>
        <p:txBody>
          <a:bodyPr wrap="square" rtlCol="0">
            <a:spAutoFit/>
          </a:bodyPr>
          <a:lstStyle/>
          <a:p>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The Context of the King</a:t>
            </a:r>
          </a:p>
        </p:txBody>
      </p:sp>
      <p:sp>
        <p:nvSpPr>
          <p:cNvPr id="6" name="TextBox 5"/>
          <p:cNvSpPr txBox="1"/>
          <p:nvPr/>
        </p:nvSpPr>
        <p:spPr>
          <a:xfrm>
            <a:off x="1639019" y="1957546"/>
            <a:ext cx="9411419" cy="2554545"/>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Ahaz - wheeling and dealing</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Judgment</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Man’s refusal doesn’t stop God’s action</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Fast forward – Babylonians, Medo-Persian’s, Greeks, Romans </a:t>
            </a:r>
          </a:p>
        </p:txBody>
      </p:sp>
    </p:spTree>
    <p:extLst>
      <p:ext uri="{BB962C8B-B14F-4D97-AF65-F5344CB8AC3E}">
        <p14:creationId xmlns:p14="http://schemas.microsoft.com/office/powerpoint/2010/main" val="167984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646331"/>
          </a:xfrm>
          <a:prstGeom prst="rect">
            <a:avLst/>
          </a:prstGeom>
          <a:noFill/>
        </p:spPr>
        <p:txBody>
          <a:bodyPr wrap="square" rtlCol="0">
            <a:spAutoFit/>
          </a:bodyPr>
          <a:lstStyle/>
          <a:p>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The Context of the King</a:t>
            </a:r>
          </a:p>
        </p:txBody>
      </p:sp>
      <p:sp>
        <p:nvSpPr>
          <p:cNvPr id="6" name="TextBox 5"/>
          <p:cNvSpPr txBox="1"/>
          <p:nvPr/>
        </p:nvSpPr>
        <p:spPr>
          <a:xfrm>
            <a:off x="1639019" y="1957546"/>
            <a:ext cx="9411419" cy="3046988"/>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Ahaz - wheeling and dealing</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Judgment</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Man’s refusal doesn’t stop God’s action</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Fast forward – Babylonians, Medo-Persian’s, Greeks, Romans</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DIY again – Maccabean revolt </a:t>
            </a:r>
          </a:p>
        </p:txBody>
      </p:sp>
    </p:spTree>
    <p:extLst>
      <p:ext uri="{BB962C8B-B14F-4D97-AF65-F5344CB8AC3E}">
        <p14:creationId xmlns:p14="http://schemas.microsoft.com/office/powerpoint/2010/main" val="79418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646331"/>
          </a:xfrm>
          <a:prstGeom prst="rect">
            <a:avLst/>
          </a:prstGeom>
          <a:noFill/>
        </p:spPr>
        <p:txBody>
          <a:bodyPr wrap="square" rtlCol="0">
            <a:spAutoFit/>
          </a:bodyPr>
          <a:lstStyle/>
          <a:p>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The Context of the King</a:t>
            </a:r>
          </a:p>
        </p:txBody>
      </p:sp>
      <p:sp>
        <p:nvSpPr>
          <p:cNvPr id="6" name="TextBox 5"/>
          <p:cNvSpPr txBox="1"/>
          <p:nvPr/>
        </p:nvSpPr>
        <p:spPr>
          <a:xfrm>
            <a:off x="1639019" y="1957546"/>
            <a:ext cx="9411419" cy="3539430"/>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Ahaz - wheeling and dealing</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Judgment</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Man’s refusal doesn’t stop God’s action</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Fast forward – Babylonians, Medo-Persian’s, Greeks, Romans</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DIY again – Maccabean revolt</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NT background – 4 BC – where was God? </a:t>
            </a:r>
          </a:p>
        </p:txBody>
      </p:sp>
    </p:spTree>
    <p:extLst>
      <p:ext uri="{BB962C8B-B14F-4D97-AF65-F5344CB8AC3E}">
        <p14:creationId xmlns:p14="http://schemas.microsoft.com/office/powerpoint/2010/main" val="173707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015663"/>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p:txBody>
      </p:sp>
      <p:sp>
        <p:nvSpPr>
          <p:cNvPr id="7" name="TextBox 6"/>
          <p:cNvSpPr txBox="1"/>
          <p:nvPr/>
        </p:nvSpPr>
        <p:spPr>
          <a:xfrm>
            <a:off x="1846053" y="2415396"/>
            <a:ext cx="9506309" cy="1569660"/>
          </a:xfrm>
          <a:prstGeom prst="rect">
            <a:avLst/>
          </a:prstGeom>
          <a:noFill/>
        </p:spPr>
        <p:txBody>
          <a:bodyPr wrap="square" rtlCol="0">
            <a:spAutoFit/>
          </a:bodyPr>
          <a:lstStyle/>
          <a:p>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 shoot will come up from the stump of Jesse; from his roots a Branch will bear fruit” </a:t>
            </a:r>
            <a:r>
              <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rPr>
              <a:t>(v.1)</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 </a:t>
            </a:r>
            <a:endPar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a:p>
            <a:endParaRPr lang="en-GB" sz="3200" dirty="0"/>
          </a:p>
        </p:txBody>
      </p:sp>
    </p:spTree>
    <p:extLst>
      <p:ext uri="{BB962C8B-B14F-4D97-AF65-F5344CB8AC3E}">
        <p14:creationId xmlns:p14="http://schemas.microsoft.com/office/powerpoint/2010/main" val="103854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015663"/>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p:txBody>
      </p:sp>
      <p:sp>
        <p:nvSpPr>
          <p:cNvPr id="7" name="TextBox 6"/>
          <p:cNvSpPr txBox="1"/>
          <p:nvPr/>
        </p:nvSpPr>
        <p:spPr>
          <a:xfrm>
            <a:off x="1846053" y="2415396"/>
            <a:ext cx="9831597" cy="400110"/>
          </a:xfrm>
          <a:prstGeom prst="rect">
            <a:avLst/>
          </a:prstGeom>
          <a:noFill/>
        </p:spPr>
        <p:txBody>
          <a:bodyPr wrap="square" rtlCol="0">
            <a:spAutoFit/>
          </a:bodyPr>
          <a:lstStyle/>
          <a:p>
            <a:r>
              <a:rPr lang="en-GB" sz="20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 shoot will come up from the stump of Jesse; from his roots a Branch will bear fruit” </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rPr>
              <a:t>(v.1)</a:t>
            </a:r>
            <a:endParaRPr lang="en-GB" sz="3200" dirty="0"/>
          </a:p>
        </p:txBody>
      </p:sp>
      <p:sp>
        <p:nvSpPr>
          <p:cNvPr id="6" name="TextBox 5"/>
          <p:cNvSpPr txBox="1"/>
          <p:nvPr/>
        </p:nvSpPr>
        <p:spPr>
          <a:xfrm>
            <a:off x="1846053" y="2904024"/>
            <a:ext cx="9810750" cy="584775"/>
          </a:xfrm>
          <a:prstGeom prst="rect">
            <a:avLst/>
          </a:prstGeom>
          <a:noFill/>
        </p:spPr>
        <p:txBody>
          <a:bodyPr wrap="square" rtlCol="0">
            <a:spAutoFit/>
          </a:bodyPr>
          <a:lstStyle/>
          <a:p>
            <a:pPr marL="714375" indent="-352425">
              <a:buFont typeface="Arial" panose="020B0604020202020204" pitchFamily="34" charset="0"/>
              <a:buChar char="•"/>
            </a:pPr>
            <a:r>
              <a:rPr lang="en-GB" sz="3200" b="1" dirty="0">
                <a:ln>
                  <a:solidFill>
                    <a:schemeClr val="tx1"/>
                  </a:solidFill>
                </a:ln>
                <a:solidFill>
                  <a:srgbClr val="002060"/>
                </a:solidFill>
                <a:effectLst>
                  <a:glow rad="63500">
                    <a:schemeClr val="bg1"/>
                  </a:glow>
                </a:effectLst>
              </a:rPr>
              <a:t>God’s promise to David – 2 Samuel 7</a:t>
            </a:r>
          </a:p>
        </p:txBody>
      </p:sp>
    </p:spTree>
    <p:extLst>
      <p:ext uri="{BB962C8B-B14F-4D97-AF65-F5344CB8AC3E}">
        <p14:creationId xmlns:p14="http://schemas.microsoft.com/office/powerpoint/2010/main" val="281105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015663"/>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p:txBody>
      </p:sp>
      <p:sp>
        <p:nvSpPr>
          <p:cNvPr id="7" name="TextBox 6"/>
          <p:cNvSpPr txBox="1"/>
          <p:nvPr/>
        </p:nvSpPr>
        <p:spPr>
          <a:xfrm>
            <a:off x="1846053" y="2415396"/>
            <a:ext cx="9831597" cy="400110"/>
          </a:xfrm>
          <a:prstGeom prst="rect">
            <a:avLst/>
          </a:prstGeom>
          <a:noFill/>
        </p:spPr>
        <p:txBody>
          <a:bodyPr wrap="square" rtlCol="0">
            <a:spAutoFit/>
          </a:bodyPr>
          <a:lstStyle/>
          <a:p>
            <a:r>
              <a:rPr lang="en-GB" sz="20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 shoot will come up from the stump of Jesse; from his roots a Branch will bear fruit” </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rPr>
              <a:t>(v.1)</a:t>
            </a:r>
            <a:endParaRPr lang="en-GB" sz="3200" dirty="0"/>
          </a:p>
        </p:txBody>
      </p:sp>
      <p:sp>
        <p:nvSpPr>
          <p:cNvPr id="6" name="TextBox 5"/>
          <p:cNvSpPr txBox="1"/>
          <p:nvPr/>
        </p:nvSpPr>
        <p:spPr>
          <a:xfrm>
            <a:off x="1846053" y="2904024"/>
            <a:ext cx="9810750" cy="954107"/>
          </a:xfrm>
          <a:prstGeom prst="rect">
            <a:avLst/>
          </a:prstGeom>
          <a:noFill/>
        </p:spPr>
        <p:txBody>
          <a:bodyPr wrap="square" rtlCol="0">
            <a:spAutoFit/>
          </a:bodyPr>
          <a:lstStyle/>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God’s promise to David – 2 Samuel 7</a:t>
            </a:r>
          </a:p>
          <a:p>
            <a:pPr marL="714375" indent="-352425">
              <a:buFont typeface="Arial" panose="020B0604020202020204" pitchFamily="34" charset="0"/>
              <a:buChar char="•"/>
            </a:pPr>
            <a:r>
              <a:rPr lang="en-GB" sz="3200" b="1" dirty="0">
                <a:ln>
                  <a:solidFill>
                    <a:schemeClr val="tx1"/>
                  </a:solidFill>
                </a:ln>
                <a:solidFill>
                  <a:srgbClr val="002060"/>
                </a:solidFill>
                <a:effectLst>
                  <a:glow rad="63500">
                    <a:schemeClr val="bg1"/>
                  </a:glow>
                </a:effectLst>
              </a:rPr>
              <a:t>Humble origins - Jesse mentioned – not David</a:t>
            </a:r>
          </a:p>
        </p:txBody>
      </p:sp>
    </p:spTree>
    <p:extLst>
      <p:ext uri="{BB962C8B-B14F-4D97-AF65-F5344CB8AC3E}">
        <p14:creationId xmlns:p14="http://schemas.microsoft.com/office/powerpoint/2010/main" val="286023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015663"/>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p:txBody>
      </p:sp>
      <p:sp>
        <p:nvSpPr>
          <p:cNvPr id="7" name="TextBox 6"/>
          <p:cNvSpPr txBox="1"/>
          <p:nvPr/>
        </p:nvSpPr>
        <p:spPr>
          <a:xfrm>
            <a:off x="1846053" y="2415396"/>
            <a:ext cx="9831597" cy="400110"/>
          </a:xfrm>
          <a:prstGeom prst="rect">
            <a:avLst/>
          </a:prstGeom>
          <a:noFill/>
        </p:spPr>
        <p:txBody>
          <a:bodyPr wrap="square" rtlCol="0">
            <a:spAutoFit/>
          </a:bodyPr>
          <a:lstStyle/>
          <a:p>
            <a:r>
              <a:rPr lang="en-GB" sz="20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 shoot will come up from the stump of Jesse; from his roots a Branch will bear fruit” </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rPr>
              <a:t>(v.1)</a:t>
            </a:r>
            <a:endParaRPr lang="en-GB" sz="3200" dirty="0"/>
          </a:p>
        </p:txBody>
      </p:sp>
      <p:sp>
        <p:nvSpPr>
          <p:cNvPr id="6" name="TextBox 5"/>
          <p:cNvSpPr txBox="1"/>
          <p:nvPr/>
        </p:nvSpPr>
        <p:spPr>
          <a:xfrm>
            <a:off x="1846053" y="2904024"/>
            <a:ext cx="9810750" cy="1323439"/>
          </a:xfrm>
          <a:prstGeom prst="rect">
            <a:avLst/>
          </a:prstGeom>
          <a:noFill/>
        </p:spPr>
        <p:txBody>
          <a:bodyPr wrap="square" rtlCol="0">
            <a:spAutoFit/>
          </a:bodyPr>
          <a:lstStyle/>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God’s promise to David – 2 Samuel 7</a:t>
            </a:r>
          </a:p>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Humble origins - Jesse mentioned – not David</a:t>
            </a:r>
          </a:p>
          <a:p>
            <a:pPr marL="714375" indent="-352425">
              <a:buFont typeface="Arial" panose="020B0604020202020204" pitchFamily="34" charset="0"/>
              <a:buChar char="•"/>
            </a:pPr>
            <a:r>
              <a:rPr lang="en-GB" sz="3200" b="1" dirty="0">
                <a:ln>
                  <a:solidFill>
                    <a:schemeClr val="tx1"/>
                  </a:solidFill>
                </a:ln>
                <a:solidFill>
                  <a:srgbClr val="002060"/>
                </a:solidFill>
                <a:effectLst>
                  <a:glow rad="63500">
                    <a:schemeClr val="bg1"/>
                  </a:glow>
                </a:effectLst>
              </a:rPr>
              <a:t>Jesus’ answer when authority questioned </a:t>
            </a:r>
            <a:r>
              <a:rPr lang="en-GB" sz="2400" b="1" dirty="0">
                <a:ln>
                  <a:solidFill>
                    <a:schemeClr val="tx1"/>
                  </a:solidFill>
                </a:ln>
                <a:solidFill>
                  <a:srgbClr val="002060"/>
                </a:solidFill>
                <a:effectLst>
                  <a:glow rad="63500">
                    <a:schemeClr val="bg1"/>
                  </a:glow>
                </a:effectLst>
              </a:rPr>
              <a:t>(Mat 22:44)</a:t>
            </a:r>
          </a:p>
        </p:txBody>
      </p:sp>
    </p:spTree>
    <p:extLst>
      <p:ext uri="{BB962C8B-B14F-4D97-AF65-F5344CB8AC3E}">
        <p14:creationId xmlns:p14="http://schemas.microsoft.com/office/powerpoint/2010/main" val="160185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015663"/>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p:txBody>
      </p:sp>
      <p:sp>
        <p:nvSpPr>
          <p:cNvPr id="7" name="TextBox 6"/>
          <p:cNvSpPr txBox="1"/>
          <p:nvPr/>
        </p:nvSpPr>
        <p:spPr>
          <a:xfrm>
            <a:off x="1846053" y="2415396"/>
            <a:ext cx="9831597" cy="400110"/>
          </a:xfrm>
          <a:prstGeom prst="rect">
            <a:avLst/>
          </a:prstGeom>
          <a:noFill/>
        </p:spPr>
        <p:txBody>
          <a:bodyPr wrap="square" rtlCol="0">
            <a:spAutoFit/>
          </a:bodyPr>
          <a:lstStyle/>
          <a:p>
            <a:r>
              <a:rPr lang="en-GB" sz="20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 shoot will come up from the stump of Jesse; from his roots a Branch will bear fruit” </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rPr>
              <a:t>(v.1)</a:t>
            </a:r>
            <a:endParaRPr lang="en-GB" sz="3200" dirty="0"/>
          </a:p>
        </p:txBody>
      </p:sp>
      <p:sp>
        <p:nvSpPr>
          <p:cNvPr id="6" name="TextBox 5"/>
          <p:cNvSpPr txBox="1"/>
          <p:nvPr/>
        </p:nvSpPr>
        <p:spPr>
          <a:xfrm>
            <a:off x="1846053" y="2904024"/>
            <a:ext cx="9810750" cy="1323439"/>
          </a:xfrm>
          <a:prstGeom prst="rect">
            <a:avLst/>
          </a:prstGeom>
          <a:noFill/>
        </p:spPr>
        <p:txBody>
          <a:bodyPr wrap="square" rtlCol="0">
            <a:spAutoFit/>
          </a:bodyPr>
          <a:lstStyle/>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God’s promise to David – 2 Samuel 7</a:t>
            </a:r>
          </a:p>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Humble origins - Jesse mentioned – not David</a:t>
            </a:r>
          </a:p>
          <a:p>
            <a:pPr marL="714375" indent="-352425">
              <a:buFont typeface="Arial" panose="020B0604020202020204" pitchFamily="34" charset="0"/>
              <a:buChar char="•"/>
            </a:pPr>
            <a:r>
              <a:rPr lang="en-GB" sz="3200" b="1" dirty="0">
                <a:ln>
                  <a:solidFill>
                    <a:schemeClr val="tx1"/>
                  </a:solidFill>
                </a:ln>
                <a:solidFill>
                  <a:srgbClr val="002060"/>
                </a:solidFill>
                <a:effectLst>
                  <a:glow rad="63500">
                    <a:schemeClr val="bg1"/>
                  </a:glow>
                </a:effectLst>
              </a:rPr>
              <a:t>Jesus’ answer when authority questioned </a:t>
            </a:r>
            <a:r>
              <a:rPr lang="en-GB" sz="2400" b="1" dirty="0">
                <a:ln>
                  <a:solidFill>
                    <a:schemeClr val="tx1"/>
                  </a:solidFill>
                </a:ln>
                <a:solidFill>
                  <a:srgbClr val="002060"/>
                </a:solidFill>
                <a:effectLst>
                  <a:glow rad="63500">
                    <a:schemeClr val="bg1"/>
                  </a:glow>
                </a:effectLst>
              </a:rPr>
              <a:t>(Mat 22:44)</a:t>
            </a:r>
          </a:p>
        </p:txBody>
      </p:sp>
      <p:sp>
        <p:nvSpPr>
          <p:cNvPr id="8" name="TextBox 7"/>
          <p:cNvSpPr txBox="1"/>
          <p:nvPr/>
        </p:nvSpPr>
        <p:spPr>
          <a:xfrm>
            <a:off x="2521789" y="4148227"/>
            <a:ext cx="8272732" cy="2523768"/>
          </a:xfrm>
          <a:prstGeom prst="rect">
            <a:avLst/>
          </a:prstGeom>
          <a:noFill/>
        </p:spPr>
        <p:txBody>
          <a:bodyPr wrap="square" rtlCol="0">
            <a:spAutoFit/>
          </a:bodyPr>
          <a:lstStyle/>
          <a:p>
            <a:r>
              <a:rPr lang="en-GB" sz="2800" b="1" dirty="0">
                <a:solidFill>
                  <a:srgbClr val="7030A0"/>
                </a:solidFill>
                <a:effectLst>
                  <a:outerShdw blurRad="38100" dist="38100" dir="2700000" algn="tl">
                    <a:srgbClr val="000000">
                      <a:alpha val="43137"/>
                    </a:srgbClr>
                  </a:outerShdw>
                </a:effectLst>
              </a:rPr>
              <a:t>Hail to the Lord’s anointed, great David’s greater Son!</a:t>
            </a:r>
            <a:br>
              <a:rPr lang="en-GB" sz="2800" b="1" dirty="0">
                <a:solidFill>
                  <a:srgbClr val="7030A0"/>
                </a:solidFill>
                <a:effectLst>
                  <a:outerShdw blurRad="38100" dist="38100" dir="2700000" algn="tl">
                    <a:srgbClr val="000000">
                      <a:alpha val="43137"/>
                    </a:srgbClr>
                  </a:outerShdw>
                </a:effectLst>
              </a:rPr>
            </a:br>
            <a:r>
              <a:rPr lang="en-GB" sz="2800" b="1" dirty="0">
                <a:solidFill>
                  <a:srgbClr val="7030A0"/>
                </a:solidFill>
                <a:effectLst>
                  <a:outerShdw blurRad="38100" dist="38100" dir="2700000" algn="tl">
                    <a:srgbClr val="000000">
                      <a:alpha val="43137"/>
                    </a:srgbClr>
                  </a:outerShdw>
                </a:effectLst>
              </a:rPr>
              <a:t>Hail in the time appointed, His reign on earth begun!</a:t>
            </a:r>
            <a:br>
              <a:rPr lang="en-GB" sz="2800" b="1" dirty="0">
                <a:solidFill>
                  <a:srgbClr val="7030A0"/>
                </a:solidFill>
                <a:effectLst>
                  <a:outerShdw blurRad="38100" dist="38100" dir="2700000" algn="tl">
                    <a:srgbClr val="000000">
                      <a:alpha val="43137"/>
                    </a:srgbClr>
                  </a:outerShdw>
                </a:effectLst>
              </a:rPr>
            </a:br>
            <a:r>
              <a:rPr lang="en-GB" sz="2800" b="1" dirty="0">
                <a:solidFill>
                  <a:srgbClr val="7030A0"/>
                </a:solidFill>
                <a:effectLst>
                  <a:outerShdw blurRad="38100" dist="38100" dir="2700000" algn="tl">
                    <a:srgbClr val="000000">
                      <a:alpha val="43137"/>
                    </a:srgbClr>
                  </a:outerShdw>
                </a:effectLst>
              </a:rPr>
              <a:t>He comes to break oppression, to set the captive free;</a:t>
            </a:r>
            <a:br>
              <a:rPr lang="en-GB" sz="2800" b="1" dirty="0">
                <a:solidFill>
                  <a:srgbClr val="7030A0"/>
                </a:solidFill>
                <a:effectLst>
                  <a:outerShdw blurRad="38100" dist="38100" dir="2700000" algn="tl">
                    <a:srgbClr val="000000">
                      <a:alpha val="43137"/>
                    </a:srgbClr>
                  </a:outerShdw>
                </a:effectLst>
              </a:rPr>
            </a:br>
            <a:r>
              <a:rPr lang="en-GB" sz="2800" b="1" dirty="0">
                <a:solidFill>
                  <a:srgbClr val="7030A0"/>
                </a:solidFill>
                <a:effectLst>
                  <a:outerShdw blurRad="38100" dist="38100" dir="2700000" algn="tl">
                    <a:srgbClr val="000000">
                      <a:alpha val="43137"/>
                    </a:srgbClr>
                  </a:outerShdw>
                </a:effectLst>
              </a:rPr>
              <a:t>To take away transgression, and rule in equity.</a:t>
            </a:r>
          </a:p>
          <a:p>
            <a:r>
              <a:rPr lang="en-GB" sz="2800" dirty="0"/>
              <a:t> </a:t>
            </a:r>
          </a:p>
          <a:p>
            <a:endParaRPr lang="en-GB" dirty="0"/>
          </a:p>
        </p:txBody>
      </p:sp>
    </p:spTree>
    <p:extLst>
      <p:ext uri="{BB962C8B-B14F-4D97-AF65-F5344CB8AC3E}">
        <p14:creationId xmlns:p14="http://schemas.microsoft.com/office/powerpoint/2010/main" val="204315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015663"/>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p:txBody>
      </p:sp>
      <p:sp>
        <p:nvSpPr>
          <p:cNvPr id="7" name="TextBox 6"/>
          <p:cNvSpPr txBox="1"/>
          <p:nvPr/>
        </p:nvSpPr>
        <p:spPr>
          <a:xfrm>
            <a:off x="1846053" y="2415396"/>
            <a:ext cx="9831597" cy="400110"/>
          </a:xfrm>
          <a:prstGeom prst="rect">
            <a:avLst/>
          </a:prstGeom>
          <a:noFill/>
        </p:spPr>
        <p:txBody>
          <a:bodyPr wrap="square" rtlCol="0">
            <a:spAutoFit/>
          </a:bodyPr>
          <a:lstStyle/>
          <a:p>
            <a:r>
              <a:rPr lang="en-GB" sz="20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 shoot will come up from the stump of Jesse; from his roots a Branch will bear fruit” </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rPr>
              <a:t>(v.1)</a:t>
            </a:r>
            <a:endParaRPr lang="en-GB" sz="3200" dirty="0"/>
          </a:p>
        </p:txBody>
      </p:sp>
      <p:sp>
        <p:nvSpPr>
          <p:cNvPr id="6" name="TextBox 5"/>
          <p:cNvSpPr txBox="1"/>
          <p:nvPr/>
        </p:nvSpPr>
        <p:spPr>
          <a:xfrm>
            <a:off x="1846053" y="2904024"/>
            <a:ext cx="9810750" cy="1323439"/>
          </a:xfrm>
          <a:prstGeom prst="rect">
            <a:avLst/>
          </a:prstGeom>
          <a:noFill/>
        </p:spPr>
        <p:txBody>
          <a:bodyPr wrap="square" rtlCol="0">
            <a:spAutoFit/>
          </a:bodyPr>
          <a:lstStyle/>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God’s promise to David – 2 Samuel 7</a:t>
            </a:r>
          </a:p>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Humble origins - Jesse mentioned – not David</a:t>
            </a:r>
          </a:p>
          <a:p>
            <a:pPr marL="714375" indent="-352425">
              <a:buFont typeface="Arial" panose="020B0604020202020204" pitchFamily="34" charset="0"/>
              <a:buChar char="•"/>
            </a:pPr>
            <a:r>
              <a:rPr lang="en-GB" sz="3200" b="1" dirty="0">
                <a:ln>
                  <a:solidFill>
                    <a:schemeClr val="tx1"/>
                  </a:solidFill>
                </a:ln>
                <a:solidFill>
                  <a:srgbClr val="002060"/>
                </a:solidFill>
                <a:effectLst>
                  <a:glow rad="63500">
                    <a:schemeClr val="bg1"/>
                  </a:glow>
                </a:effectLst>
              </a:rPr>
              <a:t>Jesus’ answer when authority questioned </a:t>
            </a:r>
            <a:r>
              <a:rPr lang="en-GB" sz="2400" b="1" dirty="0">
                <a:ln>
                  <a:solidFill>
                    <a:schemeClr val="tx1"/>
                  </a:solidFill>
                </a:ln>
                <a:solidFill>
                  <a:srgbClr val="002060"/>
                </a:solidFill>
                <a:effectLst>
                  <a:glow rad="63500">
                    <a:schemeClr val="bg1"/>
                  </a:glow>
                </a:effectLst>
              </a:rPr>
              <a:t>(Mat 22:44)</a:t>
            </a:r>
            <a:endParaRPr lang="en-GB" sz="3200" b="1" dirty="0">
              <a:ln>
                <a:solidFill>
                  <a:schemeClr val="tx1"/>
                </a:solidFill>
              </a:ln>
              <a:solidFill>
                <a:srgbClr val="002060"/>
              </a:solidFill>
              <a:effectLst>
                <a:glow rad="63500">
                  <a:schemeClr val="bg1"/>
                </a:glow>
              </a:effectLst>
            </a:endParaRPr>
          </a:p>
        </p:txBody>
      </p:sp>
      <p:sp>
        <p:nvSpPr>
          <p:cNvPr id="8" name="TextBox 7"/>
          <p:cNvSpPr txBox="1"/>
          <p:nvPr/>
        </p:nvSpPr>
        <p:spPr>
          <a:xfrm>
            <a:off x="2536166" y="4192329"/>
            <a:ext cx="8272732" cy="2246769"/>
          </a:xfrm>
          <a:prstGeom prst="rect">
            <a:avLst/>
          </a:prstGeom>
          <a:noFill/>
          <a:effectLst>
            <a:glow rad="88900">
              <a:srgbClr val="FFFF00"/>
            </a:glow>
          </a:effectLst>
        </p:spPr>
        <p:txBody>
          <a:bodyPr wrap="square" rtlCol="0">
            <a:spAutoFit/>
          </a:bodyPr>
          <a:lstStyle/>
          <a:p>
            <a:r>
              <a:rPr lang="en-GB" sz="3000" b="1" i="1" dirty="0">
                <a:solidFill>
                  <a:srgbClr val="FF0000"/>
                </a:solidFill>
                <a:effectLst>
                  <a:outerShdw blurRad="38100" dist="38100" dir="2700000" algn="tl">
                    <a:srgbClr val="000000">
                      <a:alpha val="43137"/>
                    </a:srgbClr>
                  </a:outerShdw>
                </a:effectLst>
              </a:rPr>
              <a:t> </a:t>
            </a:r>
            <a:r>
              <a:rPr lang="en-GB" sz="30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”Before Abraham was born, I am” </a:t>
            </a:r>
            <a:r>
              <a:rPr lang="en-GB" sz="2400" b="1" dirty="0">
                <a:ln>
                  <a:solidFill>
                    <a:schemeClr val="tx1"/>
                  </a:solidFill>
                </a:ln>
                <a:solidFill>
                  <a:srgbClr val="FF0000"/>
                </a:solidFill>
                <a:effectLst>
                  <a:glow rad="63500">
                    <a:srgbClr val="FFFF00"/>
                  </a:glow>
                  <a:outerShdw blurRad="38100" dist="38100" dir="2700000" algn="tl">
                    <a:srgbClr val="000000">
                      <a:alpha val="43137"/>
                    </a:srgbClr>
                  </a:outerShdw>
                </a:effectLst>
              </a:rPr>
              <a:t>(John 8:58)</a:t>
            </a:r>
            <a:r>
              <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rPr>
              <a:t> </a:t>
            </a:r>
          </a:p>
          <a:p>
            <a:r>
              <a:rPr lang="en-GB" sz="30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“I Jesus, have sent my angel to give this testimony for the churches. I am the root and offspring of David, and the bright Morning Star”  </a:t>
            </a:r>
            <a:r>
              <a:rPr lang="en-GB" sz="2400" b="1" dirty="0">
                <a:ln>
                  <a:solidFill>
                    <a:schemeClr val="tx1"/>
                  </a:solidFill>
                </a:ln>
                <a:solidFill>
                  <a:srgbClr val="FF0000"/>
                </a:solidFill>
                <a:effectLst>
                  <a:glow rad="63500">
                    <a:srgbClr val="FFFF00"/>
                  </a:glow>
                  <a:outerShdw blurRad="38100" dist="38100" dir="2700000" algn="tl">
                    <a:srgbClr val="000000">
                      <a:alpha val="43137"/>
                    </a:srgbClr>
                  </a:outerShdw>
                </a:effectLst>
              </a:rPr>
              <a:t>(Rev.22:16)</a:t>
            </a:r>
            <a:endParaRPr lang="en-GB" sz="3000" b="1" i="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236785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360325" cy="1508105"/>
          </a:xfrm>
          <a:prstGeom prst="rect">
            <a:avLst/>
          </a:prstGeom>
          <a:noFill/>
        </p:spPr>
        <p:txBody>
          <a:bodyPr wrap="square" rtlCol="0">
            <a:spAutoFit/>
          </a:bodyPr>
          <a:lstStyle/>
          <a:p>
            <a:r>
              <a:rPr lang="en-GB" sz="32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“Nobody knows what anticipation is any more. Everything is so immediate!”                             </a:t>
            </a:r>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(Joan Jett – rock guitarist)</a:t>
            </a:r>
          </a:p>
        </p:txBody>
      </p:sp>
    </p:spTree>
    <p:extLst>
      <p:ext uri="{BB962C8B-B14F-4D97-AF65-F5344CB8AC3E}">
        <p14:creationId xmlns:p14="http://schemas.microsoft.com/office/powerpoint/2010/main" val="1015201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015663"/>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p:txBody>
      </p:sp>
      <p:sp>
        <p:nvSpPr>
          <p:cNvPr id="7" name="TextBox 6"/>
          <p:cNvSpPr txBox="1"/>
          <p:nvPr/>
        </p:nvSpPr>
        <p:spPr>
          <a:xfrm>
            <a:off x="1846053" y="2415396"/>
            <a:ext cx="9831597" cy="400110"/>
          </a:xfrm>
          <a:prstGeom prst="rect">
            <a:avLst/>
          </a:prstGeom>
          <a:noFill/>
        </p:spPr>
        <p:txBody>
          <a:bodyPr wrap="square" rtlCol="0">
            <a:spAutoFit/>
          </a:bodyPr>
          <a:lstStyle/>
          <a:p>
            <a:r>
              <a:rPr lang="en-GB" sz="20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 shoot will come up from the stump of Jesse; from his roots a Branch will bear fruit” </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rPr>
              <a:t>(v.1)</a:t>
            </a:r>
            <a:endParaRPr lang="en-GB" sz="3200" dirty="0"/>
          </a:p>
        </p:txBody>
      </p:sp>
      <p:sp>
        <p:nvSpPr>
          <p:cNvPr id="6" name="TextBox 5"/>
          <p:cNvSpPr txBox="1"/>
          <p:nvPr/>
        </p:nvSpPr>
        <p:spPr>
          <a:xfrm>
            <a:off x="1846053" y="2904024"/>
            <a:ext cx="9810750" cy="2185214"/>
          </a:xfrm>
          <a:prstGeom prst="rect">
            <a:avLst/>
          </a:prstGeom>
          <a:noFill/>
        </p:spPr>
        <p:txBody>
          <a:bodyPr wrap="square" rtlCol="0">
            <a:spAutoFit/>
          </a:bodyPr>
          <a:lstStyle/>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God’s promise to David – 2 Samuel 7</a:t>
            </a:r>
          </a:p>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Humble origins - Jesse mentioned – not David</a:t>
            </a:r>
          </a:p>
          <a:p>
            <a:pPr marL="714375" indent="-352425">
              <a:buFont typeface="Arial" panose="020B0604020202020204" pitchFamily="34" charset="0"/>
              <a:buChar char="•"/>
            </a:pPr>
            <a:r>
              <a:rPr lang="en-GB" sz="2400" b="1" dirty="0">
                <a:ln>
                  <a:solidFill>
                    <a:schemeClr val="tx1"/>
                  </a:solidFill>
                </a:ln>
                <a:solidFill>
                  <a:srgbClr val="002060"/>
                </a:solidFill>
                <a:effectLst>
                  <a:glow rad="63500">
                    <a:schemeClr val="bg1"/>
                  </a:glow>
                </a:effectLst>
              </a:rPr>
              <a:t>Jesus’ answer when authority questioned (Mat 22:44)</a:t>
            </a:r>
          </a:p>
          <a:p>
            <a:pPr marL="714375" indent="-352425">
              <a:buFont typeface="Arial" panose="020B0604020202020204" pitchFamily="34" charset="0"/>
              <a:buChar char="•"/>
            </a:pPr>
            <a:r>
              <a:rPr lang="en-GB" sz="3200" b="1" dirty="0">
                <a:ln>
                  <a:solidFill>
                    <a:schemeClr val="tx1"/>
                  </a:solidFill>
                </a:ln>
                <a:solidFill>
                  <a:srgbClr val="002060"/>
                </a:solidFill>
                <a:effectLst>
                  <a:glow rad="63500">
                    <a:schemeClr val="bg1"/>
                  </a:glow>
                </a:effectLst>
              </a:rPr>
              <a:t>Paul’s grasp: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“In him we live and move and have our being…” </a:t>
            </a:r>
            <a:r>
              <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rPr>
              <a:t>(Acts 17:28)</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90482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38499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p:txBody>
      </p:sp>
    </p:spTree>
    <p:extLst>
      <p:ext uri="{BB962C8B-B14F-4D97-AF65-F5344CB8AC3E}">
        <p14:creationId xmlns:p14="http://schemas.microsoft.com/office/powerpoint/2010/main" val="94476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38499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p:txBody>
      </p:sp>
      <p:sp>
        <p:nvSpPr>
          <p:cNvPr id="8" name="TextBox 7"/>
          <p:cNvSpPr txBox="1"/>
          <p:nvPr/>
        </p:nvSpPr>
        <p:spPr>
          <a:xfrm>
            <a:off x="1704975" y="2714625"/>
            <a:ext cx="9667875"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Unfit to reign – Ahab, Ahaz, Herod</a:t>
            </a:r>
          </a:p>
        </p:txBody>
      </p:sp>
    </p:spTree>
    <p:extLst>
      <p:ext uri="{BB962C8B-B14F-4D97-AF65-F5344CB8AC3E}">
        <p14:creationId xmlns:p14="http://schemas.microsoft.com/office/powerpoint/2010/main" val="143607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38499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p:txBody>
      </p:sp>
      <p:sp>
        <p:nvSpPr>
          <p:cNvPr id="8" name="TextBox 7"/>
          <p:cNvSpPr txBox="1"/>
          <p:nvPr/>
        </p:nvSpPr>
        <p:spPr>
          <a:xfrm>
            <a:off x="1704975" y="2714625"/>
            <a:ext cx="9667875" cy="954107"/>
          </a:xfrm>
          <a:prstGeom prst="rect">
            <a:avLst/>
          </a:prstGeom>
          <a:noFill/>
        </p:spPr>
        <p:txBody>
          <a:bodyPr wrap="square" rtlCol="0">
            <a:spAutoFit/>
          </a:bodyPr>
          <a:lstStyle/>
          <a:p>
            <a:pPr marL="457200" indent="-457200">
              <a:buFont typeface="Arial" panose="020B0604020202020204" pitchFamily="34" charset="0"/>
              <a:buChar char="•"/>
            </a:pPr>
            <a:r>
              <a:rPr lang="en-GB" sz="2400" b="1" dirty="0">
                <a:solidFill>
                  <a:srgbClr val="002060"/>
                </a:solidFill>
                <a:effectLst>
                  <a:outerShdw blurRad="38100" dist="38100" dir="2700000" algn="tl">
                    <a:srgbClr val="000000">
                      <a:alpha val="43137"/>
                    </a:srgbClr>
                  </a:outerShdw>
                </a:effectLst>
              </a:rPr>
              <a:t>Unfit to reign – Ahab, Ahaz, Herod</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Unfit to reign – Henry VIII, George III</a:t>
            </a:r>
          </a:p>
        </p:txBody>
      </p:sp>
    </p:spTree>
    <p:extLst>
      <p:ext uri="{BB962C8B-B14F-4D97-AF65-F5344CB8AC3E}">
        <p14:creationId xmlns:p14="http://schemas.microsoft.com/office/powerpoint/2010/main" val="225640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38499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p:txBody>
      </p:sp>
      <p:sp>
        <p:nvSpPr>
          <p:cNvPr id="8" name="TextBox 7"/>
          <p:cNvSpPr txBox="1"/>
          <p:nvPr/>
        </p:nvSpPr>
        <p:spPr>
          <a:xfrm>
            <a:off x="1704975" y="2714625"/>
            <a:ext cx="9667875"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Spirit of the Lord given to others - temporary</a:t>
            </a:r>
          </a:p>
        </p:txBody>
      </p:sp>
    </p:spTree>
    <p:extLst>
      <p:ext uri="{BB962C8B-B14F-4D97-AF65-F5344CB8AC3E}">
        <p14:creationId xmlns:p14="http://schemas.microsoft.com/office/powerpoint/2010/main" val="268667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38499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p:txBody>
      </p:sp>
      <p:sp>
        <p:nvSpPr>
          <p:cNvPr id="8" name="TextBox 7"/>
          <p:cNvSpPr txBox="1"/>
          <p:nvPr/>
        </p:nvSpPr>
        <p:spPr>
          <a:xfrm>
            <a:off x="1704975" y="2714625"/>
            <a:ext cx="9667875" cy="1508105"/>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rgbClr val="002060"/>
                </a:solidFill>
                <a:effectLst>
                  <a:outerShdw blurRad="38100" dist="38100" dir="2700000" algn="tl">
                    <a:srgbClr val="000000">
                      <a:alpha val="43137"/>
                    </a:srgbClr>
                  </a:outerShdw>
                </a:effectLst>
              </a:rPr>
              <a:t>Spirit of the Lord given to others – temporary</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Shoot of Jesse –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“the Spirit of the Lord will </a:t>
            </a:r>
            <a:r>
              <a:rPr lang="en-GB" sz="3200" b="1" i="1" u="sng" dirty="0">
                <a:ln>
                  <a:solidFill>
                    <a:schemeClr val="tx1"/>
                  </a:solidFill>
                </a:ln>
                <a:solidFill>
                  <a:srgbClr val="FF0000"/>
                </a:solidFill>
                <a:effectLst>
                  <a:glow rad="63500">
                    <a:srgbClr val="FFFF00"/>
                  </a:glow>
                  <a:outerShdw blurRad="38100" dist="38100" dir="2700000" algn="tl">
                    <a:srgbClr val="000000">
                      <a:alpha val="43137"/>
                    </a:srgbClr>
                  </a:outerShdw>
                </a:effectLst>
              </a:rPr>
              <a:t>rest</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 on him” </a:t>
            </a:r>
            <a:r>
              <a:rPr lang="en-GB" sz="3200" b="1" i="1" dirty="0">
                <a:solidFill>
                  <a:srgbClr val="002060"/>
                </a:solidFill>
                <a:effectLst>
                  <a:outerShdw blurRad="38100" dist="38100" dir="2700000" algn="tl">
                    <a:srgbClr val="000000">
                      <a:alpha val="43137"/>
                    </a:srgbClr>
                  </a:outerShdw>
                </a:effectLst>
              </a:rPr>
              <a:t>- </a:t>
            </a:r>
            <a:r>
              <a:rPr lang="en-GB" sz="3200" b="1" dirty="0">
                <a:solidFill>
                  <a:srgbClr val="002060"/>
                </a:solidFill>
                <a:effectLst>
                  <a:outerShdw blurRad="38100" dist="38100" dir="2700000" algn="tl">
                    <a:srgbClr val="000000">
                      <a:alpha val="43137"/>
                    </a:srgbClr>
                  </a:outerShdw>
                </a:effectLst>
              </a:rPr>
              <a:t>permanent</a:t>
            </a:r>
          </a:p>
        </p:txBody>
      </p:sp>
    </p:spTree>
    <p:extLst>
      <p:ext uri="{BB962C8B-B14F-4D97-AF65-F5344CB8AC3E}">
        <p14:creationId xmlns:p14="http://schemas.microsoft.com/office/powerpoint/2010/main" val="2042543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38499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p:txBody>
      </p:sp>
      <p:sp>
        <p:nvSpPr>
          <p:cNvPr id="8" name="TextBox 7"/>
          <p:cNvSpPr txBox="1"/>
          <p:nvPr/>
        </p:nvSpPr>
        <p:spPr>
          <a:xfrm>
            <a:off x="1704975" y="2714625"/>
            <a:ext cx="9963150" cy="1015663"/>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rgbClr val="002060"/>
                </a:solidFill>
                <a:effectLst>
                  <a:outerShdw blurRad="38100" dist="38100" dir="2700000" algn="tl">
                    <a:srgbClr val="000000">
                      <a:alpha val="43137"/>
                    </a:srgbClr>
                  </a:outerShdw>
                </a:effectLst>
              </a:rPr>
              <a:t>Spirit of the Lord given to others – temporary</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Shoot of Jesse - </a:t>
            </a:r>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“the Spirit of the Lord will </a:t>
            </a:r>
            <a:r>
              <a:rPr lang="en-GB" sz="2400" b="1" i="1" u="sng" dirty="0">
                <a:ln>
                  <a:solidFill>
                    <a:schemeClr val="tx1"/>
                  </a:solidFill>
                </a:ln>
                <a:solidFill>
                  <a:srgbClr val="FF0000"/>
                </a:solidFill>
                <a:effectLst>
                  <a:glow rad="63500">
                    <a:srgbClr val="FFFF00"/>
                  </a:glow>
                  <a:outerShdw blurRad="38100" dist="38100" dir="2700000" algn="tl">
                    <a:srgbClr val="000000">
                      <a:alpha val="43137"/>
                    </a:srgbClr>
                  </a:outerShdw>
                </a:effectLst>
              </a:rPr>
              <a:t>rest</a:t>
            </a:r>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 on him” </a:t>
            </a:r>
            <a:r>
              <a:rPr lang="en-GB" sz="2400" b="1" dirty="0">
                <a:solidFill>
                  <a:srgbClr val="002060"/>
                </a:solidFill>
                <a:effectLst>
                  <a:outerShdw blurRad="38100" dist="38100" dir="2700000" algn="tl">
                    <a:srgbClr val="000000">
                      <a:alpha val="43137"/>
                    </a:srgbClr>
                  </a:outerShdw>
                </a:effectLst>
              </a:rPr>
              <a:t>permanent</a:t>
            </a:r>
          </a:p>
        </p:txBody>
      </p:sp>
      <p:sp>
        <p:nvSpPr>
          <p:cNvPr id="6" name="TextBox 5"/>
          <p:cNvSpPr txBox="1"/>
          <p:nvPr/>
        </p:nvSpPr>
        <p:spPr>
          <a:xfrm>
            <a:off x="2286000" y="3730288"/>
            <a:ext cx="9077325" cy="800219"/>
          </a:xfrm>
          <a:prstGeom prst="rect">
            <a:avLst/>
          </a:prstGeom>
          <a:noFill/>
        </p:spPr>
        <p:txBody>
          <a:bodyPr wrap="square" rtlCol="0">
            <a:spAutoFit/>
          </a:bodyPr>
          <a:lstStyle/>
          <a:p>
            <a:pPr marL="534988" indent="-354013">
              <a:buFont typeface="Wingdings" panose="05000000000000000000" pitchFamily="2" charset="2"/>
              <a:buChar char="Ø"/>
            </a:pPr>
            <a:r>
              <a:rPr lang="en-GB" sz="2800" b="1" dirty="0">
                <a:ln>
                  <a:solidFill>
                    <a:schemeClr val="tx1"/>
                  </a:solidFill>
                </a:ln>
                <a:solidFill>
                  <a:srgbClr val="00B050"/>
                </a:solidFill>
                <a:effectLst>
                  <a:glow rad="63500">
                    <a:schemeClr val="bg1"/>
                  </a:glow>
                  <a:outerShdw blurRad="38100" dist="38100" dir="2700000" algn="tl">
                    <a:srgbClr val="000000">
                      <a:alpha val="43137"/>
                    </a:srgbClr>
                  </a:outerShdw>
                </a:effectLst>
              </a:rPr>
              <a:t>Wisdom and understanding</a:t>
            </a:r>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226695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38499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p:txBody>
      </p:sp>
      <p:sp>
        <p:nvSpPr>
          <p:cNvPr id="8" name="TextBox 7"/>
          <p:cNvSpPr txBox="1"/>
          <p:nvPr/>
        </p:nvSpPr>
        <p:spPr>
          <a:xfrm>
            <a:off x="1704975" y="2714625"/>
            <a:ext cx="10163175" cy="1015663"/>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rgbClr val="002060"/>
                </a:solidFill>
                <a:effectLst>
                  <a:outerShdw blurRad="38100" dist="38100" dir="2700000" algn="tl">
                    <a:srgbClr val="000000">
                      <a:alpha val="43137"/>
                    </a:srgbClr>
                  </a:outerShdw>
                </a:effectLst>
              </a:rPr>
              <a:t>Spirit of the Lord given to others – temporary</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Shoot of Jesse - </a:t>
            </a:r>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“the Spirit of the Lord will </a:t>
            </a:r>
            <a:r>
              <a:rPr lang="en-GB" sz="2400" b="1" i="1" u="sng" dirty="0">
                <a:ln>
                  <a:solidFill>
                    <a:schemeClr val="tx1"/>
                  </a:solidFill>
                </a:ln>
                <a:solidFill>
                  <a:srgbClr val="FF0000"/>
                </a:solidFill>
                <a:effectLst>
                  <a:glow rad="63500">
                    <a:srgbClr val="FFFF00"/>
                  </a:glow>
                  <a:outerShdw blurRad="38100" dist="38100" dir="2700000" algn="tl">
                    <a:srgbClr val="000000">
                      <a:alpha val="43137"/>
                    </a:srgbClr>
                  </a:outerShdw>
                </a:effectLst>
              </a:rPr>
              <a:t>rest</a:t>
            </a:r>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 on him” </a:t>
            </a:r>
            <a:r>
              <a:rPr lang="en-GB" sz="2800" b="1" dirty="0">
                <a:solidFill>
                  <a:srgbClr val="002060"/>
                </a:solidFill>
                <a:effectLst>
                  <a:outerShdw blurRad="38100" dist="38100" dir="2700000" algn="tl">
                    <a:srgbClr val="000000">
                      <a:alpha val="43137"/>
                    </a:srgbClr>
                  </a:outerShdw>
                </a:effectLst>
              </a:rPr>
              <a:t>permanent</a:t>
            </a:r>
            <a:r>
              <a:rPr lang="en-GB" sz="3200" b="1" dirty="0">
                <a:solidFill>
                  <a:srgbClr val="002060"/>
                </a:solidFill>
                <a:effectLst>
                  <a:outerShdw blurRad="38100" dist="38100" dir="2700000" algn="tl">
                    <a:srgbClr val="000000">
                      <a:alpha val="43137"/>
                    </a:srgbClr>
                  </a:outerShdw>
                </a:effectLst>
              </a:rPr>
              <a:t> </a:t>
            </a:r>
          </a:p>
        </p:txBody>
      </p:sp>
      <p:sp>
        <p:nvSpPr>
          <p:cNvPr id="6" name="TextBox 5"/>
          <p:cNvSpPr txBox="1"/>
          <p:nvPr/>
        </p:nvSpPr>
        <p:spPr>
          <a:xfrm>
            <a:off x="2295525" y="3748703"/>
            <a:ext cx="9077325" cy="1169551"/>
          </a:xfrm>
          <a:prstGeom prst="rect">
            <a:avLst/>
          </a:prstGeom>
          <a:noFill/>
        </p:spPr>
        <p:txBody>
          <a:bodyPr wrap="square" rtlCol="0">
            <a:spAutoFit/>
          </a:bodyPr>
          <a:lstStyle/>
          <a:p>
            <a:pPr marL="534988" indent="-354013">
              <a:buFont typeface="Wingdings" panose="05000000000000000000" pitchFamily="2" charset="2"/>
              <a:buChar char="Ø"/>
            </a:pPr>
            <a:r>
              <a:rPr lang="en-GB" sz="2400" b="1" dirty="0">
                <a:ln>
                  <a:solidFill>
                    <a:schemeClr val="tx1"/>
                  </a:solidFill>
                </a:ln>
                <a:solidFill>
                  <a:srgbClr val="00B050"/>
                </a:solidFill>
                <a:effectLst>
                  <a:glow rad="63500">
                    <a:schemeClr val="bg1"/>
                  </a:glow>
                  <a:outerShdw blurRad="38100" dist="38100" dir="2700000" algn="tl">
                    <a:srgbClr val="000000">
                      <a:alpha val="43137"/>
                    </a:srgbClr>
                  </a:outerShdw>
                </a:effectLst>
              </a:rPr>
              <a:t>Wisdom and understanding</a:t>
            </a:r>
          </a:p>
          <a:p>
            <a:pPr marL="534988" indent="-354013">
              <a:buFont typeface="Wingdings" panose="05000000000000000000" pitchFamily="2" charset="2"/>
              <a:buChar char="Ø"/>
            </a:pPr>
            <a:r>
              <a:rPr lang="en-GB" sz="2800" b="1" dirty="0">
                <a:ln>
                  <a:solidFill>
                    <a:schemeClr val="tx1"/>
                  </a:solidFill>
                </a:ln>
                <a:solidFill>
                  <a:srgbClr val="00B050"/>
                </a:solidFill>
                <a:effectLst>
                  <a:glow rad="63500">
                    <a:schemeClr val="bg1"/>
                  </a:glow>
                  <a:outerShdw blurRad="38100" dist="38100" dir="2700000" algn="tl">
                    <a:srgbClr val="000000">
                      <a:alpha val="43137"/>
                    </a:srgbClr>
                  </a:outerShdw>
                </a:effectLst>
              </a:rPr>
              <a:t>Counsel and might</a:t>
            </a:r>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401415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38499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p:txBody>
      </p:sp>
      <p:sp>
        <p:nvSpPr>
          <p:cNvPr id="8" name="TextBox 7"/>
          <p:cNvSpPr txBox="1"/>
          <p:nvPr/>
        </p:nvSpPr>
        <p:spPr>
          <a:xfrm>
            <a:off x="1704975" y="2714625"/>
            <a:ext cx="9858375" cy="1015663"/>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rgbClr val="002060"/>
                </a:solidFill>
                <a:effectLst>
                  <a:outerShdw blurRad="38100" dist="38100" dir="2700000" algn="tl">
                    <a:srgbClr val="000000">
                      <a:alpha val="43137"/>
                    </a:srgbClr>
                  </a:outerShdw>
                </a:effectLst>
              </a:rPr>
              <a:t>Spirit of the Lord given to others – temporary</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Shoot of Jesse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 </a:t>
            </a:r>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“the Spirit of the Lord will </a:t>
            </a:r>
            <a:r>
              <a:rPr lang="en-GB" sz="2400" b="1" i="1" u="sng" dirty="0">
                <a:ln>
                  <a:solidFill>
                    <a:schemeClr val="tx1"/>
                  </a:solidFill>
                </a:ln>
                <a:solidFill>
                  <a:srgbClr val="FF0000"/>
                </a:solidFill>
                <a:effectLst>
                  <a:glow rad="63500">
                    <a:srgbClr val="FFFF00"/>
                  </a:glow>
                  <a:outerShdw blurRad="38100" dist="38100" dir="2700000" algn="tl">
                    <a:srgbClr val="000000">
                      <a:alpha val="43137"/>
                    </a:srgbClr>
                  </a:outerShdw>
                </a:effectLst>
              </a:rPr>
              <a:t>rest</a:t>
            </a:r>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 on him” </a:t>
            </a:r>
            <a:r>
              <a:rPr lang="en-GB" sz="2400" b="1" dirty="0">
                <a:solidFill>
                  <a:srgbClr val="002060"/>
                </a:solidFill>
                <a:effectLst>
                  <a:outerShdw blurRad="38100" dist="38100" dir="2700000" algn="tl">
                    <a:srgbClr val="000000">
                      <a:alpha val="43137"/>
                    </a:srgbClr>
                  </a:outerShdw>
                </a:effectLst>
              </a:rPr>
              <a:t>permanent</a:t>
            </a:r>
          </a:p>
        </p:txBody>
      </p:sp>
      <p:sp>
        <p:nvSpPr>
          <p:cNvPr id="6" name="TextBox 5"/>
          <p:cNvSpPr txBox="1"/>
          <p:nvPr/>
        </p:nvSpPr>
        <p:spPr>
          <a:xfrm>
            <a:off x="2295525" y="3748842"/>
            <a:ext cx="9077325" cy="1538883"/>
          </a:xfrm>
          <a:prstGeom prst="rect">
            <a:avLst/>
          </a:prstGeom>
          <a:noFill/>
        </p:spPr>
        <p:txBody>
          <a:bodyPr wrap="square" rtlCol="0">
            <a:spAutoFit/>
          </a:bodyPr>
          <a:lstStyle/>
          <a:p>
            <a:pPr marL="534988" indent="-354013">
              <a:buFont typeface="Wingdings" panose="05000000000000000000" pitchFamily="2" charset="2"/>
              <a:buChar char="Ø"/>
            </a:pPr>
            <a:r>
              <a:rPr lang="en-GB" sz="2400" b="1" dirty="0">
                <a:ln>
                  <a:solidFill>
                    <a:schemeClr val="tx1"/>
                  </a:solidFill>
                </a:ln>
                <a:solidFill>
                  <a:srgbClr val="00B050"/>
                </a:solidFill>
                <a:effectLst>
                  <a:glow rad="63500">
                    <a:schemeClr val="bg1"/>
                  </a:glow>
                  <a:outerShdw blurRad="38100" dist="38100" dir="2700000" algn="tl">
                    <a:srgbClr val="000000">
                      <a:alpha val="43137"/>
                    </a:srgbClr>
                  </a:outerShdw>
                </a:effectLst>
              </a:rPr>
              <a:t>Wisdom and understanding</a:t>
            </a:r>
          </a:p>
          <a:p>
            <a:pPr marL="534988" indent="-354013">
              <a:buFont typeface="Wingdings" panose="05000000000000000000" pitchFamily="2" charset="2"/>
              <a:buChar char="Ø"/>
            </a:pPr>
            <a:r>
              <a:rPr lang="en-GB" sz="2400" b="1" dirty="0">
                <a:ln>
                  <a:solidFill>
                    <a:schemeClr val="tx1"/>
                  </a:solidFill>
                </a:ln>
                <a:solidFill>
                  <a:srgbClr val="00B050"/>
                </a:solidFill>
                <a:effectLst>
                  <a:glow rad="63500">
                    <a:schemeClr val="bg1"/>
                  </a:glow>
                  <a:outerShdw blurRad="38100" dist="38100" dir="2700000" algn="tl">
                    <a:srgbClr val="000000">
                      <a:alpha val="43137"/>
                    </a:srgbClr>
                  </a:outerShdw>
                </a:effectLst>
              </a:rPr>
              <a:t>Counsel and might</a:t>
            </a:r>
          </a:p>
          <a:p>
            <a:pPr marL="534988" indent="-354013">
              <a:buFont typeface="Wingdings" panose="05000000000000000000" pitchFamily="2" charset="2"/>
              <a:buChar char="Ø"/>
            </a:pPr>
            <a:r>
              <a:rPr lang="en-GB" sz="2800" b="1" dirty="0">
                <a:ln>
                  <a:solidFill>
                    <a:schemeClr val="tx1"/>
                  </a:solidFill>
                </a:ln>
                <a:solidFill>
                  <a:srgbClr val="00B050"/>
                </a:solidFill>
                <a:effectLst>
                  <a:glow rad="63500">
                    <a:schemeClr val="bg1"/>
                  </a:glow>
                  <a:outerShdw blurRad="38100" dist="38100" dir="2700000" algn="tl">
                    <a:srgbClr val="000000">
                      <a:alpha val="43137"/>
                    </a:srgbClr>
                  </a:outerShdw>
                </a:effectLst>
              </a:rPr>
              <a:t>Knowledge and fear of Lord</a:t>
            </a:r>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256360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754326"/>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a:t>
            </a: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v.6-10</a:t>
            </a:r>
            <a:endPar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718993" y="3065541"/>
            <a:ext cx="9644332" cy="1384995"/>
          </a:xfrm>
          <a:prstGeom prst="rect">
            <a:avLst/>
          </a:prstGeom>
          <a:noFill/>
        </p:spPr>
        <p:txBody>
          <a:bodyPr wrap="square" rtlCol="0">
            <a:spAutoFit/>
          </a:bodyPr>
          <a:lstStyle/>
          <a:p>
            <a:r>
              <a:rPr lang="en-GB" dirty="0">
                <a:ln>
                  <a:solidFill>
                    <a:schemeClr val="tx1"/>
                  </a:solidFill>
                </a:ln>
                <a:effectLst>
                  <a:glow rad="63500">
                    <a:srgbClr val="FFFF00"/>
                  </a:glow>
                </a:effectLst>
              </a:rPr>
              <a:t> </a:t>
            </a:r>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“With justice he will give decisions for the poor of the earth” </a:t>
            </a:r>
            <a:r>
              <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rPr>
              <a:t>(v.4) … </a:t>
            </a:r>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“in that day the root of Jesse will stand as a banner for the peoples” </a:t>
            </a:r>
            <a:r>
              <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rPr>
              <a:t>(v.10). </a:t>
            </a:r>
            <a:endParaRPr lang="en-GB" sz="2800" dirty="0"/>
          </a:p>
        </p:txBody>
      </p:sp>
    </p:spTree>
    <p:extLst>
      <p:ext uri="{BB962C8B-B14F-4D97-AF65-F5344CB8AC3E}">
        <p14:creationId xmlns:p14="http://schemas.microsoft.com/office/powerpoint/2010/main" val="196003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360325" cy="1692771"/>
          </a:xfrm>
          <a:prstGeom prst="rect">
            <a:avLst/>
          </a:prstGeom>
          <a:noFill/>
        </p:spPr>
        <p:txBody>
          <a:bodyPr wrap="square" rtlCol="0">
            <a:spAutoFit/>
          </a:bodyPr>
          <a:lstStyle/>
          <a:p>
            <a:r>
              <a:rPr lang="en-GB" sz="20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“Nobody knows what anticipation is any more. Everything is so immediate!” </a:t>
            </a:r>
            <a:r>
              <a:rPr lang="en-GB" sz="20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(Joan Jett – rock guitarist)</a:t>
            </a:r>
          </a:p>
          <a:p>
            <a:r>
              <a:rPr lang="en-GB" sz="32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sanguine expectation of happiness which is happiness itself” </a:t>
            </a:r>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(Jane Austin)</a:t>
            </a:r>
            <a:endParaRPr lang="en-GB" sz="28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148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754326"/>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a:t>
            </a: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v.6-10</a:t>
            </a:r>
            <a:endPar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718993" y="3136611"/>
            <a:ext cx="9644332" cy="584775"/>
          </a:xfrm>
          <a:prstGeom prst="rect">
            <a:avLst/>
          </a:prstGeom>
          <a:noFill/>
          <a:effectLst>
            <a:glow rad="127000">
              <a:schemeClr val="bg1"/>
            </a:glow>
          </a:effectLst>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rPr>
              <a:t>Prophetic foreshortening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020" y="3271837"/>
            <a:ext cx="3810000" cy="1819275"/>
          </a:xfrm>
          <a:prstGeom prst="rect">
            <a:avLst/>
          </a:prstGeom>
        </p:spPr>
      </p:pic>
    </p:spTree>
    <p:extLst>
      <p:ext uri="{BB962C8B-B14F-4D97-AF65-F5344CB8AC3E}">
        <p14:creationId xmlns:p14="http://schemas.microsoft.com/office/powerpoint/2010/main" val="422300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754326"/>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a:t>
            </a: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v.6-10</a:t>
            </a:r>
            <a:endPar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718993" y="3136611"/>
            <a:ext cx="9644332" cy="1015663"/>
          </a:xfrm>
          <a:prstGeom prst="rect">
            <a:avLst/>
          </a:prstGeom>
          <a:noFill/>
          <a:effectLst>
            <a:glow rad="127000">
              <a:schemeClr val="bg1"/>
            </a:glow>
          </a:effectLst>
        </p:spPr>
        <p:txBody>
          <a:bodyPr wrap="square" rtlCol="0">
            <a:spAutoFit/>
          </a:bodyPr>
          <a:lstStyle/>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Prophetic foreshortening</a:t>
            </a:r>
          </a:p>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rPr>
              <a:t>Eden restored </a:t>
            </a:r>
          </a:p>
        </p:txBody>
      </p:sp>
    </p:spTree>
    <p:extLst>
      <p:ext uri="{BB962C8B-B14F-4D97-AF65-F5344CB8AC3E}">
        <p14:creationId xmlns:p14="http://schemas.microsoft.com/office/powerpoint/2010/main" val="1968870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754326"/>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a:t>
            </a: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v.6-10</a:t>
            </a:r>
            <a:endPar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718993" y="3136611"/>
            <a:ext cx="9644332" cy="1446550"/>
          </a:xfrm>
          <a:prstGeom prst="rect">
            <a:avLst/>
          </a:prstGeom>
          <a:noFill/>
          <a:effectLst>
            <a:glow rad="127000">
              <a:schemeClr val="bg1"/>
            </a:glow>
          </a:effectLst>
        </p:spPr>
        <p:txBody>
          <a:bodyPr wrap="square" rtlCol="0">
            <a:spAutoFit/>
          </a:bodyPr>
          <a:lstStyle/>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Prophetic foreshortening</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Eden restored</a:t>
            </a:r>
          </a:p>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rPr>
              <a:t>Creation ceases to groan – Rom 8:19-22 </a:t>
            </a:r>
          </a:p>
        </p:txBody>
      </p:sp>
    </p:spTree>
    <p:extLst>
      <p:ext uri="{BB962C8B-B14F-4D97-AF65-F5344CB8AC3E}">
        <p14:creationId xmlns:p14="http://schemas.microsoft.com/office/powerpoint/2010/main" val="1910832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754326"/>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a:t>
            </a: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v.6-10</a:t>
            </a:r>
            <a:endPar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718993" y="3136611"/>
            <a:ext cx="9644332" cy="1938992"/>
          </a:xfrm>
          <a:prstGeom prst="rect">
            <a:avLst/>
          </a:prstGeom>
          <a:noFill/>
          <a:effectLst>
            <a:glow rad="127000">
              <a:schemeClr val="bg1"/>
            </a:glow>
          </a:effectLst>
        </p:spPr>
        <p:txBody>
          <a:bodyPr wrap="square" rtlCol="0">
            <a:spAutoFit/>
          </a:bodyPr>
          <a:lstStyle/>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Prophetic foreshortening</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Eden restored</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Creation ceases to groan – Rom 8:19-22</a:t>
            </a:r>
          </a:p>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rPr>
              <a:t>Total reconciliation </a:t>
            </a:r>
          </a:p>
        </p:txBody>
      </p:sp>
    </p:spTree>
    <p:extLst>
      <p:ext uri="{BB962C8B-B14F-4D97-AF65-F5344CB8AC3E}">
        <p14:creationId xmlns:p14="http://schemas.microsoft.com/office/powerpoint/2010/main" val="1176000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754326"/>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a:t>
            </a: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v.6-10</a:t>
            </a:r>
            <a:endPar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718993" y="3136611"/>
            <a:ext cx="9644332" cy="2369880"/>
          </a:xfrm>
          <a:prstGeom prst="rect">
            <a:avLst/>
          </a:prstGeom>
          <a:noFill/>
          <a:effectLst>
            <a:glow rad="127000">
              <a:schemeClr val="bg1"/>
            </a:glow>
          </a:effectLst>
        </p:spPr>
        <p:txBody>
          <a:bodyPr wrap="square" rtlCol="0">
            <a:spAutoFit/>
          </a:bodyPr>
          <a:lstStyle/>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Prophetic foreshortening</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Eden restored</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Creation ceases to groan – Rom 8:19-22</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Total reconciliation </a:t>
            </a:r>
          </a:p>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rPr>
              <a:t>Human efforts to establish peace = doomed</a:t>
            </a:r>
          </a:p>
        </p:txBody>
      </p:sp>
    </p:spTree>
    <p:extLst>
      <p:ext uri="{BB962C8B-B14F-4D97-AF65-F5344CB8AC3E}">
        <p14:creationId xmlns:p14="http://schemas.microsoft.com/office/powerpoint/2010/main" val="1641916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754326"/>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a:t>
            </a: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v.6-10</a:t>
            </a:r>
            <a:endPar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718993" y="3136611"/>
            <a:ext cx="9644332" cy="2800767"/>
          </a:xfrm>
          <a:prstGeom prst="rect">
            <a:avLst/>
          </a:prstGeom>
          <a:noFill/>
          <a:effectLst>
            <a:glow rad="127000">
              <a:schemeClr val="bg1"/>
            </a:glow>
          </a:effectLst>
        </p:spPr>
        <p:txBody>
          <a:bodyPr wrap="square" rtlCol="0">
            <a:spAutoFit/>
          </a:bodyPr>
          <a:lstStyle/>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Prophetic foreshortening</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Eden restored</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Creation ceases to groan – Rom 8:19-22</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Total reconciliation </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Human efforts to establish peace = doomed</a:t>
            </a:r>
          </a:p>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rPr>
              <a:t>Unity to be found on God’s holy mountain v.9</a:t>
            </a:r>
          </a:p>
        </p:txBody>
      </p:sp>
    </p:spTree>
    <p:extLst>
      <p:ext uri="{BB962C8B-B14F-4D97-AF65-F5344CB8AC3E}">
        <p14:creationId xmlns:p14="http://schemas.microsoft.com/office/powerpoint/2010/main" val="3833673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1754326"/>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a:t>
            </a: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v.6-10</a:t>
            </a:r>
            <a:endPar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718993" y="3136611"/>
            <a:ext cx="9644332" cy="3231654"/>
          </a:xfrm>
          <a:prstGeom prst="rect">
            <a:avLst/>
          </a:prstGeom>
          <a:noFill/>
          <a:effectLst>
            <a:glow rad="127000">
              <a:schemeClr val="bg1"/>
            </a:glow>
          </a:effectLst>
        </p:spPr>
        <p:txBody>
          <a:bodyPr wrap="square" rtlCol="0">
            <a:spAutoFit/>
          </a:bodyPr>
          <a:lstStyle/>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Prophetic foreshortening</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Eden restored</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Creation ceases to groan – Rom 8:19-22</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Total reconciliation </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Human efforts to establish peace = doomed</a:t>
            </a:r>
          </a:p>
          <a:p>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rPr>
              <a:t>Unity to be found on God’s holy mountain v.9</a:t>
            </a:r>
          </a:p>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rPr>
              <a:t>Trickle become a flood at Pentecost</a:t>
            </a:r>
          </a:p>
        </p:txBody>
      </p:sp>
    </p:spTree>
    <p:extLst>
      <p:ext uri="{BB962C8B-B14F-4D97-AF65-F5344CB8AC3E}">
        <p14:creationId xmlns:p14="http://schemas.microsoft.com/office/powerpoint/2010/main" val="113079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335476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v.6-10</a:t>
            </a:r>
          </a:p>
          <a:p>
            <a:pPr marL="742950" indent="-742950">
              <a:buAutoNum type="arabicPeriod"/>
            </a:pPr>
            <a:endPar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Conclusions:</a:t>
            </a:r>
          </a:p>
          <a:p>
            <a:pPr marL="714375" indent="-352425">
              <a:buFont typeface="Arial" panose="020B0604020202020204" pitchFamily="34" charset="0"/>
              <a:buChar char="•"/>
            </a:pPr>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passage not a reference to millennial kingdom (see Isaiah 65:25) “New heavens and new earth” </a:t>
            </a:r>
          </a:p>
        </p:txBody>
      </p:sp>
    </p:spTree>
    <p:extLst>
      <p:ext uri="{BB962C8B-B14F-4D97-AF65-F5344CB8AC3E}">
        <p14:creationId xmlns:p14="http://schemas.microsoft.com/office/powerpoint/2010/main" val="1795461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3600986"/>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v.6-10</a:t>
            </a:r>
          </a:p>
          <a:p>
            <a:pPr marL="742950" indent="-742950">
              <a:buAutoNum type="arabicPeriod"/>
            </a:pPr>
            <a:endPar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Conclusions:</a:t>
            </a:r>
          </a:p>
          <a:p>
            <a:pPr marL="714375" indent="-352425">
              <a:buFont typeface="Arial" panose="020B0604020202020204" pitchFamily="34" charset="0"/>
              <a:buChar char="•"/>
            </a:pPr>
            <a:r>
              <a:rPr lang="en-GB" sz="24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passage not a reference to millennial kingdom (see Isaiah 65:25) “New heavens and new earth”</a:t>
            </a:r>
          </a:p>
          <a:p>
            <a:pPr marL="714375" indent="-352425">
              <a:buFont typeface="Arial" panose="020B0604020202020204" pitchFamily="34" charset="0"/>
              <a:buChar char="•"/>
            </a:pPr>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lion Saul lays down with Gentile lambs </a:t>
            </a:r>
          </a:p>
        </p:txBody>
      </p:sp>
    </p:spTree>
    <p:extLst>
      <p:ext uri="{BB962C8B-B14F-4D97-AF65-F5344CB8AC3E}">
        <p14:creationId xmlns:p14="http://schemas.microsoft.com/office/powerpoint/2010/main" val="624723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4093428"/>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v.6-10</a:t>
            </a:r>
          </a:p>
          <a:p>
            <a:pPr marL="742950" indent="-742950">
              <a:buAutoNum type="arabicPeriod"/>
            </a:pPr>
            <a:endPar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Conclusions:</a:t>
            </a:r>
          </a:p>
          <a:p>
            <a:pPr marL="714375" indent="-352425">
              <a:buFont typeface="Arial" panose="020B0604020202020204" pitchFamily="34" charset="0"/>
              <a:buChar char="•"/>
            </a:pPr>
            <a:r>
              <a:rPr lang="en-GB" sz="24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passage not a reference to millennial kingdom (see Isaiah 65:25) “New heavens and new earth”</a:t>
            </a:r>
          </a:p>
          <a:p>
            <a:pPr marL="714375" indent="-352425">
              <a:buFont typeface="Arial" panose="020B0604020202020204" pitchFamily="34" charset="0"/>
              <a:buChar char="•"/>
            </a:pPr>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lion Saul lays down with Gentile lambs</a:t>
            </a:r>
          </a:p>
          <a:p>
            <a:pPr marL="714375" indent="-352425">
              <a:buFont typeface="Arial" panose="020B0604020202020204" pitchFamily="34" charset="0"/>
              <a:buChar char="•"/>
            </a:pPr>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rest will be glorious (v.10) </a:t>
            </a:r>
          </a:p>
        </p:txBody>
      </p:sp>
    </p:spTree>
    <p:extLst>
      <p:ext uri="{BB962C8B-B14F-4D97-AF65-F5344CB8AC3E}">
        <p14:creationId xmlns:p14="http://schemas.microsoft.com/office/powerpoint/2010/main" val="128322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25878"/>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360325" cy="1877437"/>
          </a:xfrm>
          <a:prstGeom prst="rect">
            <a:avLst/>
          </a:prstGeom>
          <a:noFill/>
        </p:spPr>
        <p:txBody>
          <a:bodyPr wrap="square" rtlCol="0">
            <a:spAutoFit/>
          </a:bodyPr>
          <a:lstStyle/>
          <a:p>
            <a:r>
              <a:rPr lang="en-GB" sz="20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“Nobody knows what anticipation is any more. Everything is so immediate!” </a:t>
            </a:r>
            <a:r>
              <a:rPr lang="en-GB" sz="20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(Joan Jett – rock guitarist)</a:t>
            </a:r>
          </a:p>
          <a:p>
            <a:r>
              <a:rPr lang="en-GB" sz="20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sanguine expectation of happiness which is happiness itself”             </a:t>
            </a:r>
            <a:r>
              <a:rPr lang="en-GB" sz="20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(Jane Austin)</a:t>
            </a:r>
          </a:p>
          <a:p>
            <a:r>
              <a:rPr lang="en-GB" sz="36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Isaiah’s time - situation = bad to worse!</a:t>
            </a:r>
            <a:endParaRPr lang="en-GB" sz="28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9950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4524315"/>
          </a:xfrm>
          <a:prstGeom prst="rect">
            <a:avLst/>
          </a:prstGeom>
          <a:noFill/>
        </p:spPr>
        <p:txBody>
          <a:bodyPr wrap="square" rtlCol="0">
            <a:spAutoFit/>
          </a:bodyPr>
          <a:lstStyle/>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Context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Coming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Character of the King</a:t>
            </a:r>
          </a:p>
          <a:p>
            <a:pPr marL="742950" indent="-742950">
              <a:buAutoNum type="arabicPeriod"/>
            </a:pPr>
            <a:r>
              <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Conquest of the King v.6-10</a:t>
            </a:r>
          </a:p>
          <a:p>
            <a:pPr marL="742950" indent="-742950">
              <a:buAutoNum type="arabicPeriod"/>
            </a:pPr>
            <a:endParaRPr lang="en-GB" sz="24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Conclusions:</a:t>
            </a:r>
          </a:p>
          <a:p>
            <a:pPr marL="714375" indent="-352425">
              <a:buFont typeface="Arial" panose="020B0604020202020204" pitchFamily="34" charset="0"/>
              <a:buChar char="•"/>
            </a:pPr>
            <a:r>
              <a:rPr lang="en-GB" sz="24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passage not a reference to millennial kingdom (see Isaiah 65:25) “New heavens and new earth”</a:t>
            </a:r>
          </a:p>
          <a:p>
            <a:pPr marL="714375" indent="-352425">
              <a:buFont typeface="Arial" panose="020B0604020202020204" pitchFamily="34" charset="0"/>
              <a:buChar char="•"/>
            </a:pPr>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lion Saul lays down with Gentile lambs</a:t>
            </a:r>
          </a:p>
          <a:p>
            <a:pPr marL="714375" indent="-352425">
              <a:buFont typeface="Arial" panose="020B0604020202020204" pitchFamily="34" charset="0"/>
              <a:buChar char="•"/>
            </a:pPr>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rest will be glorious (v.10)</a:t>
            </a:r>
          </a:p>
          <a:p>
            <a:pPr marL="714375" indent="-352425">
              <a:buFont typeface="Arial" panose="020B0604020202020204" pitchFamily="34" charset="0"/>
              <a:buChar char="•"/>
            </a:pPr>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encouragement to announce the Gospel </a:t>
            </a:r>
          </a:p>
        </p:txBody>
      </p:sp>
    </p:spTree>
    <p:extLst>
      <p:ext uri="{BB962C8B-B14F-4D97-AF65-F5344CB8AC3E}">
        <p14:creationId xmlns:p14="http://schemas.microsoft.com/office/powerpoint/2010/main" val="74517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360325" cy="3293209"/>
          </a:xfrm>
          <a:prstGeom prst="rect">
            <a:avLst/>
          </a:prstGeom>
          <a:noFill/>
        </p:spPr>
        <p:txBody>
          <a:bodyPr wrap="square" rtlCol="0">
            <a:spAutoFit/>
          </a:bodyPr>
          <a:lstStyle/>
          <a:p>
            <a:r>
              <a:rPr lang="en-GB" sz="20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“Nobody knows what anticipation is any more. Everything is so immediate!” </a:t>
            </a:r>
            <a:r>
              <a:rPr lang="en-GB" sz="20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(Joan Jett – rock guitarist)</a:t>
            </a:r>
          </a:p>
          <a:p>
            <a:r>
              <a:rPr lang="en-GB" sz="20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sanguine expectation of happiness which is happiness itself”             </a:t>
            </a:r>
            <a:r>
              <a:rPr lang="en-GB" sz="20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(Jane Austin)</a:t>
            </a:r>
          </a:p>
          <a:p>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Isaiah’s time - situation = bad to worse!</a:t>
            </a:r>
          </a:p>
          <a:p>
            <a:r>
              <a:rPr lang="en-GB" sz="36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Yet, Isaiah – hope: </a:t>
            </a:r>
            <a:r>
              <a:rPr lang="en-GB" sz="28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“As the terebinth and oak leave stumps when they are cut down, so the holy seed will be a stump in the land” (6:13).</a:t>
            </a:r>
            <a:endPar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123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360325" cy="3847207"/>
          </a:xfrm>
          <a:prstGeom prst="rect">
            <a:avLst/>
          </a:prstGeom>
          <a:noFill/>
        </p:spPr>
        <p:txBody>
          <a:bodyPr wrap="square" rtlCol="0">
            <a:spAutoFit/>
          </a:bodyPr>
          <a:lstStyle/>
          <a:p>
            <a:r>
              <a:rPr lang="en-GB" sz="20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“Nobody knows what anticipation is any more. Everything is so immediate!” </a:t>
            </a:r>
            <a:r>
              <a:rPr lang="en-GB" sz="20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(Joan Jett – rock guitarist)</a:t>
            </a:r>
          </a:p>
          <a:p>
            <a:r>
              <a:rPr lang="en-GB" sz="20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sanguine expectation of happiness which is happiness itself”             </a:t>
            </a:r>
            <a:r>
              <a:rPr lang="en-GB" sz="20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(Jane Austin)</a:t>
            </a:r>
          </a:p>
          <a:p>
            <a:r>
              <a:rPr lang="en-GB" sz="28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Isaiah’s time- situation = bad to worse!</a:t>
            </a:r>
          </a:p>
          <a:p>
            <a:r>
              <a:rPr lang="en-GB" sz="36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Yet, Isaiah - hope: </a:t>
            </a:r>
            <a:r>
              <a:rPr lang="en-GB" sz="28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“As the terebinth and oak leave stumps when they are cut down, so the holy seed will be a stump in the land” (6:13).</a:t>
            </a:r>
          </a:p>
          <a:p>
            <a:r>
              <a:rPr lang="en-GB" sz="3600" b="1" dirty="0">
                <a:ln>
                  <a:solidFill>
                    <a:schemeClr val="tx1"/>
                  </a:solidFill>
                </a:ln>
                <a:solidFill>
                  <a:srgbClr val="0070C0"/>
                </a:solidFill>
                <a:effectLst>
                  <a:glow>
                    <a:schemeClr val="bg1"/>
                  </a:glow>
                </a:effectLst>
                <a:latin typeface="Tahoma" panose="020B0604030504040204" pitchFamily="34" charset="0"/>
                <a:ea typeface="Tahoma" panose="020B0604030504040204" pitchFamily="34" charset="0"/>
                <a:cs typeface="Tahoma" panose="020B0604030504040204" pitchFamily="34" charset="0"/>
              </a:rPr>
              <a:t>Today: </a:t>
            </a:r>
            <a:r>
              <a:rPr lang="en-GB" sz="2800" b="1" dirty="0">
                <a:ln>
                  <a:solidFill>
                    <a:schemeClr val="tx1"/>
                  </a:solidFill>
                </a:ln>
                <a:solidFill>
                  <a:srgbClr val="FF0000"/>
                </a:solidFill>
                <a:effectLst>
                  <a:glow>
                    <a:schemeClr val="bg1"/>
                  </a:glow>
                </a:effectLst>
                <a:latin typeface="Tahoma" panose="020B0604030504040204" pitchFamily="34" charset="0"/>
                <a:ea typeface="Tahoma" panose="020B0604030504040204" pitchFamily="34" charset="0"/>
                <a:cs typeface="Tahoma" panose="020B0604030504040204" pitchFamily="34" charset="0"/>
              </a:rPr>
              <a:t>Rand Mittri</a:t>
            </a:r>
          </a:p>
        </p:txBody>
      </p:sp>
      <p:sp>
        <p:nvSpPr>
          <p:cNvPr id="7" name="TextBox 6"/>
          <p:cNvSpPr txBox="1"/>
          <p:nvPr/>
        </p:nvSpPr>
        <p:spPr>
          <a:xfrm>
            <a:off x="4733926" y="4392000"/>
            <a:ext cx="7334430" cy="2462213"/>
          </a:xfrm>
          <a:prstGeom prst="rect">
            <a:avLst/>
          </a:prstGeom>
          <a:noFill/>
        </p:spPr>
        <p:txBody>
          <a:bodyPr wrap="square" rtlCol="0">
            <a:spAutoFit/>
          </a:bodyPr>
          <a:lstStyle/>
          <a:p>
            <a:r>
              <a:rPr lang="en-GB" sz="2200" b="1" i="1" dirty="0">
                <a:ln>
                  <a:solidFill>
                    <a:schemeClr val="tx1"/>
                  </a:solidFill>
                </a:ln>
                <a:solidFill>
                  <a:srgbClr val="FF0000"/>
                </a:solidFill>
              </a:rPr>
              <a:t>“It is very difficult for me to give joy and faith to others, while I myself am bankrupt of these things in my life… through my meagre life experience, I have learned that my faith in Christ supersedes the circumstances of life. This truth is not conditioned on living a life of peace that is free of hardship. More and more, I believe that God exists despite all of our pain.” </a:t>
            </a:r>
            <a:endParaRPr lang="en-GB" dirty="0"/>
          </a:p>
        </p:txBody>
      </p:sp>
    </p:spTree>
    <p:extLst>
      <p:ext uri="{BB962C8B-B14F-4D97-AF65-F5344CB8AC3E}">
        <p14:creationId xmlns:p14="http://schemas.microsoft.com/office/powerpoint/2010/main" val="417871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360325" cy="2185214"/>
          </a:xfrm>
          <a:prstGeom prst="rect">
            <a:avLst/>
          </a:prstGeom>
          <a:noFill/>
        </p:spPr>
        <p:txBody>
          <a:bodyPr wrap="square" rtlCol="0">
            <a:spAutoFit/>
          </a:bodyPr>
          <a:lstStyle/>
          <a:p>
            <a:r>
              <a:rPr lang="en-GB" sz="20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“Nobody knows what anticipation is any more. Everything is so immediate!” </a:t>
            </a:r>
            <a:r>
              <a:rPr lang="en-GB" sz="20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(Joan Jett – rock guitarist)</a:t>
            </a:r>
          </a:p>
          <a:p>
            <a:r>
              <a:rPr lang="en-GB" sz="2000" b="1" i="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sanguine expectation of happiness which is happiness itself”             </a:t>
            </a:r>
            <a:r>
              <a:rPr lang="en-GB" sz="20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(Jane Austin)</a:t>
            </a:r>
          </a:p>
          <a:p>
            <a:r>
              <a:rPr lang="en-GB" sz="24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Isaiah’ day - situation = bad to worse!</a:t>
            </a:r>
          </a:p>
          <a:p>
            <a:r>
              <a:rPr lang="en-GB" sz="3200" b="1" dirty="0">
                <a:ln>
                  <a:solidFill>
                    <a:schemeClr val="tx1"/>
                  </a:solidFill>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Isaiah forth-told and foretold – challenge + hope</a:t>
            </a:r>
            <a:endParaRPr lang="en-GB" sz="3200" b="1" dirty="0">
              <a:ln>
                <a:solidFill>
                  <a:schemeClr val="tx1"/>
                </a:solidFill>
              </a:ln>
              <a:solidFill>
                <a:srgbClr val="FF0000"/>
              </a:solidFill>
              <a:effectLst>
                <a:glow>
                  <a:schemeClr val="bg1"/>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495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646331"/>
          </a:xfrm>
          <a:prstGeom prst="rect">
            <a:avLst/>
          </a:prstGeom>
          <a:noFill/>
        </p:spPr>
        <p:txBody>
          <a:bodyPr wrap="square" rtlCol="0">
            <a:spAutoFit/>
          </a:bodyPr>
          <a:lstStyle/>
          <a:p>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The Context of the King</a:t>
            </a:r>
          </a:p>
        </p:txBody>
      </p:sp>
      <p:sp>
        <p:nvSpPr>
          <p:cNvPr id="6" name="TextBox 5"/>
          <p:cNvSpPr txBox="1"/>
          <p:nvPr/>
        </p:nvSpPr>
        <p:spPr>
          <a:xfrm>
            <a:off x="1639019" y="1957546"/>
            <a:ext cx="9411419"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Ahaz - wheeling and dealing</a:t>
            </a:r>
          </a:p>
        </p:txBody>
      </p:sp>
    </p:spTree>
    <p:extLst>
      <p:ext uri="{BB962C8B-B14F-4D97-AF65-F5344CB8AC3E}">
        <p14:creationId xmlns:p14="http://schemas.microsoft.com/office/powerpoint/2010/main" val="267668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312738"/>
            <a:ext cx="9144000" cy="601662"/>
          </a:xfrm>
        </p:spPr>
        <p:txBody>
          <a:bodyPr anchor="ctr">
            <a:normAutofit/>
          </a:bodyPr>
          <a:lstStyle/>
          <a:p>
            <a:r>
              <a:rPr lang="en-GB" sz="2800" b="1" dirty="0">
                <a:ln>
                  <a:solidFill>
                    <a:schemeClr val="tx1"/>
                  </a:solidFill>
                </a:ln>
                <a:solidFill>
                  <a:schemeClr val="accent6">
                    <a:lumMod val="75000"/>
                  </a:schemeClr>
                </a:solidFill>
                <a:effectLst>
                  <a:glow rad="63500">
                    <a:srgbClr val="FFFF00"/>
                  </a:glow>
                  <a:outerShdw blurRad="38100" dist="38100" dir="2700000" algn="tl">
                    <a:srgbClr val="000000">
                      <a:alpha val="43137"/>
                    </a:srgbClr>
                  </a:outerShdw>
                </a:effectLst>
              </a:rPr>
              <a:t>Spirit-anointed Messiah</a:t>
            </a:r>
          </a:p>
        </p:txBody>
      </p:sp>
      <p:sp>
        <p:nvSpPr>
          <p:cNvPr id="3" name="Subtitle 2"/>
          <p:cNvSpPr>
            <a:spLocks noGrp="1"/>
          </p:cNvSpPr>
          <p:nvPr>
            <p:ph type="subTitle" idx="1"/>
          </p:nvPr>
        </p:nvSpPr>
        <p:spPr>
          <a:xfrm>
            <a:off x="1524000" y="776018"/>
            <a:ext cx="9144000" cy="451120"/>
          </a:xfrm>
        </p:spPr>
        <p:txBody>
          <a:bodyPr anchor="t">
            <a:normAutofit/>
          </a:bodyPr>
          <a:lstStyle/>
          <a:p>
            <a:r>
              <a:rPr lang="en-GB" sz="2000" b="1" dirty="0">
                <a:ln>
                  <a:solidFill>
                    <a:schemeClr val="tx1"/>
                  </a:solidFill>
                </a:ln>
                <a:solidFill>
                  <a:schemeClr val="accent6">
                    <a:lumMod val="75000"/>
                  </a:schemeClr>
                </a:solidFill>
                <a:effectLst>
                  <a:outerShdw blurRad="38100" dist="38100" dir="2700000" algn="tl">
                    <a:srgbClr val="000000">
                      <a:alpha val="43137"/>
                    </a:srgbClr>
                  </a:outerShdw>
                </a:effectLst>
              </a:rPr>
              <a:t>Isaiah 11:1-16</a:t>
            </a:r>
          </a:p>
        </p:txBody>
      </p:sp>
      <p:sp>
        <p:nvSpPr>
          <p:cNvPr id="5" name="TextBox 4"/>
          <p:cNvSpPr txBox="1"/>
          <p:nvPr/>
        </p:nvSpPr>
        <p:spPr>
          <a:xfrm>
            <a:off x="854015" y="1311215"/>
            <a:ext cx="10509310" cy="646331"/>
          </a:xfrm>
          <a:prstGeom prst="rect">
            <a:avLst/>
          </a:prstGeom>
          <a:noFill/>
        </p:spPr>
        <p:txBody>
          <a:bodyPr wrap="square" rtlCol="0">
            <a:spAutoFit/>
          </a:bodyPr>
          <a:lstStyle/>
          <a:p>
            <a:r>
              <a:rPr lang="en-GB" sz="36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The Context of the King</a:t>
            </a:r>
          </a:p>
        </p:txBody>
      </p:sp>
      <p:sp>
        <p:nvSpPr>
          <p:cNvPr id="6" name="TextBox 5"/>
          <p:cNvSpPr txBox="1"/>
          <p:nvPr/>
        </p:nvSpPr>
        <p:spPr>
          <a:xfrm>
            <a:off x="1639019" y="1957546"/>
            <a:ext cx="9411419" cy="4031873"/>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Ahaz - wheeling and dealing</a:t>
            </a:r>
          </a:p>
          <a:p>
            <a:pPr marL="457200" indent="-457200">
              <a:buFont typeface="Arial" panose="020B0604020202020204" pitchFamily="34" charset="0"/>
              <a:buChar char="•"/>
            </a:pPr>
            <a:r>
              <a:rPr lang="en-GB" sz="3200" b="1" dirty="0">
                <a:solidFill>
                  <a:srgbClr val="002060"/>
                </a:solidFill>
                <a:effectLst>
                  <a:outerShdw blurRad="38100" dist="38100" dir="2700000" algn="tl">
                    <a:srgbClr val="000000">
                      <a:alpha val="43137"/>
                    </a:srgbClr>
                  </a:outerShdw>
                </a:effectLst>
              </a:rPr>
              <a:t>Judgment: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“See, the Lord, the </a:t>
            </a:r>
            <a:r>
              <a:rPr lang="en-GB" sz="3200" b="1" i="1" cap="small" dirty="0">
                <a:ln>
                  <a:solidFill>
                    <a:schemeClr val="tx1"/>
                  </a:solidFill>
                </a:ln>
                <a:solidFill>
                  <a:srgbClr val="FF0000"/>
                </a:solidFill>
                <a:effectLst>
                  <a:glow rad="63500">
                    <a:srgbClr val="FFFF00"/>
                  </a:glow>
                  <a:outerShdw blurRad="38100" dist="38100" dir="2700000" algn="tl">
                    <a:srgbClr val="000000">
                      <a:alpha val="43137"/>
                    </a:srgbClr>
                  </a:outerShdw>
                </a:effectLst>
              </a:rPr>
              <a:t>Lord</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 Almighty, will lop off the boughs with great power. The lofty trees will be felled, the tall ones will be brought low. He will cut down the forest thickets with an axe; Lebanon will fall before the Mighty One”          </a:t>
            </a:r>
            <a:r>
              <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rPr>
              <a:t>(Isaiah 10:33-34)</a:t>
            </a:r>
          </a:p>
          <a:p>
            <a:pPr marL="457200" indent="-457200">
              <a:buFont typeface="Arial" panose="020B0604020202020204" pitchFamily="34" charset="0"/>
              <a:buChar char="•"/>
            </a:pPr>
            <a:endParaRPr lang="en-GB"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021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1973</Words>
  <Application>Microsoft Office PowerPoint</Application>
  <PresentationFormat>Widescreen</PresentationFormat>
  <Paragraphs>307</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Tahoma</vt:lpstr>
      <vt:lpstr>Wingdings</vt:lpstr>
      <vt:lpstr>Office Theme</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lpstr>Spirit-anointed Messiah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Spirit-anointed Messiah</dc:title>
  <dc:creator>Colin Howells</dc:creator>
  <cp:lastModifiedBy>IT Team</cp:lastModifiedBy>
  <cp:revision>46</cp:revision>
  <dcterms:created xsi:type="dcterms:W3CDTF">2016-07-05T17:28:34Z</dcterms:created>
  <dcterms:modified xsi:type="dcterms:W3CDTF">2016-08-21T07:46:25Z</dcterms:modified>
</cp:coreProperties>
</file>